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67" r:id="rId4"/>
    <p:sldId id="277" r:id="rId5"/>
    <p:sldId id="271" r:id="rId6"/>
    <p:sldId id="278" r:id="rId7"/>
    <p:sldId id="276" r:id="rId8"/>
    <p:sldId id="275" r:id="rId9"/>
    <p:sldId id="279" r:id="rId10"/>
    <p:sldId id="280" r:id="rId11"/>
    <p:sldId id="286" r:id="rId12"/>
    <p:sldId id="301" r:id="rId13"/>
    <p:sldId id="287" r:id="rId14"/>
    <p:sldId id="302" r:id="rId15"/>
    <p:sldId id="288" r:id="rId16"/>
    <p:sldId id="303" r:id="rId17"/>
    <p:sldId id="289" r:id="rId18"/>
    <p:sldId id="290" r:id="rId19"/>
    <p:sldId id="305" r:id="rId20"/>
    <p:sldId id="291" r:id="rId21"/>
    <p:sldId id="304" r:id="rId22"/>
    <p:sldId id="292" r:id="rId23"/>
    <p:sldId id="306" r:id="rId24"/>
    <p:sldId id="308" r:id="rId25"/>
    <p:sldId id="293" r:id="rId26"/>
    <p:sldId id="307" r:id="rId27"/>
    <p:sldId id="309" r:id="rId28"/>
    <p:sldId id="294" r:id="rId29"/>
    <p:sldId id="310" r:id="rId30"/>
    <p:sldId id="312" r:id="rId31"/>
    <p:sldId id="315" r:id="rId32"/>
    <p:sldId id="270" r:id="rId33"/>
    <p:sldId id="313" r:id="rId34"/>
    <p:sldId id="314" r:id="rId35"/>
    <p:sldId id="269" r:id="rId36"/>
    <p:sldId id="316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do" initials="W" lastIdx="1" clrIdx="0">
    <p:extLst>
      <p:ext uri="{19B8F6BF-5375-455C-9EA6-DF929625EA0E}">
        <p15:presenceInfo xmlns:p15="http://schemas.microsoft.com/office/powerpoint/2012/main" userId="Wald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531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546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437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3746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41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2444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58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156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005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10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6779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572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75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032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31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78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88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500C89-7FED-4141-B634-2B15233940EC}" type="datetimeFigureOut">
              <a:rPr lang="pl-PL" smtClean="0"/>
              <a:t>10.01.2022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9B939C-4499-430E-8194-D83A2373A39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56228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9160FB0-CF31-4A30-931B-F7FAF7E27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1466849"/>
            <a:ext cx="10572673" cy="5306813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400" b="1" dirty="0"/>
            </a:br>
            <a:r>
              <a:rPr lang="pl-PL" sz="4400" b="1" dirty="0"/>
              <a:t>Projekt „Europejski bibliotekarz”</a:t>
            </a:r>
            <a:br>
              <a:rPr lang="pl-PL" b="1" dirty="0"/>
            </a:br>
            <a:br>
              <a:rPr lang="pl-PL" b="1" dirty="0"/>
            </a:br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Wojewódzka Biblioteka Publiczna im. Hieronima Łopacińskiego w Lublinie</a:t>
            </a:r>
            <a:br>
              <a:rPr lang="pl-PL" sz="6000" b="1" dirty="0"/>
            </a:br>
            <a:br>
              <a:rPr lang="pl-PL" b="1" dirty="0"/>
            </a:br>
            <a:r>
              <a:rPr lang="pl-PL" sz="18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Projekt: „Ponadnarodowa mobilność kadry niezawodowej edukacji dorosłych“ współfinansowany ze środków Europejskiego Funduszu Społecznego w ramach Programu Operacyjnego Wiedza Edukacja Rozwój</a:t>
            </a:r>
            <a:br>
              <a:rPr lang="pl-PL" sz="1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pl-PL" sz="1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 „Europejski Bibliotekarz” NR UMOWY POWERAE-2020-1-PL01-KA104-080986 </a:t>
            </a:r>
            <a:br>
              <a:rPr lang="pl-PL" sz="1800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>
              <a:solidFill>
                <a:schemeClr val="accent5"/>
              </a:solidFill>
            </a:endParaRPr>
          </a:p>
        </p:txBody>
      </p:sp>
      <p:pic>
        <p:nvPicPr>
          <p:cNvPr id="1026" name="Obraz 9">
            <a:extLst>
              <a:ext uri="{FF2B5EF4-FFF2-40B4-BE49-F238E27FC236}">
                <a16:creationId xmlns:a16="http://schemas.microsoft.com/office/drawing/2014/main" id="{125EC0F0-8A04-49BE-889F-075426B5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1953" y="536623"/>
            <a:ext cx="1988598" cy="95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az 11">
            <a:extLst>
              <a:ext uri="{FF2B5EF4-FFF2-40B4-BE49-F238E27FC236}">
                <a16:creationId xmlns:a16="http://schemas.microsoft.com/office/drawing/2014/main" id="{8783CE85-DD71-49A0-BCFD-713F4E816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6737" y="536623"/>
            <a:ext cx="3168164" cy="10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35B7887-E222-45A4-ADEE-1F65C8745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C3854F-3AB3-46F4-8187-2887D7C045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				</a:t>
            </a:r>
            <a:endParaRPr kumimoji="0" lang="pl-PL" altLang="pl-P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26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4" y="355107"/>
            <a:ext cx="91173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Sormani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– </a:t>
            </a:r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Czytelnia naukowa</a:t>
            </a:r>
            <a:endParaRPr lang="pl-PL" b="1" cap="all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                    13.09.2021</a:t>
            </a:r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75FA701-E00F-4777-80E8-BC7E7A142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603" y="1447058"/>
            <a:ext cx="4814656" cy="51446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F595ED7-5BCA-4A8C-AACB-7660A61F1B2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27" y="1447060"/>
            <a:ext cx="6391923" cy="514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3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Sormani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– </a:t>
            </a:r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Czytelnia naukowa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     </a:t>
            </a:r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13.09.2021</a:t>
            </a:r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5340DE4-89BF-4428-8422-2CD2D4B836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996" y="1170388"/>
            <a:ext cx="9454718" cy="531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54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Sormani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  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13.09.2021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772AEC2-2360-48AE-A55E-2B79710C74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976" y="1006705"/>
            <a:ext cx="4111472" cy="5481962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DFA647D-D15A-4B60-8566-133290BC58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542" y="1006706"/>
            <a:ext cx="4111471" cy="548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63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89329" y="87464"/>
            <a:ext cx="4645646" cy="612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Biblioteka </a:t>
            </a:r>
            <a:r>
              <a:rPr lang="pl-PL" sz="2800" b="1" dirty="0">
                <a:effectLst/>
                <a:ea typeface="Calibri" panose="020F0502020204030204" pitchFamily="34" charset="0"/>
              </a:rPr>
              <a:t>CRESCENZAGO</a:t>
            </a:r>
            <a:r>
              <a:rPr kumimoji="0" lang="pl-PL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 14.09.2021</a:t>
            </a:r>
            <a:endParaRPr lang="pl-PL" sz="2800" b="1" cap="all" dirty="0">
              <a:ln w="3175" cmpd="sng">
                <a:noFill/>
              </a:ln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pl-PL" sz="16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Biblioteka działa w dzielnicy zamieszkanej, w znacznej części, przez mieszkańców pochodzenia arabskiego. W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bibliotece wyodrębniono księgozbiór w języku arabskim, a także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realizuje się projekty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adresowane do społeczności arabskiej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np. kursy języka włoskiego.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„Żywa Biblioteka” - książką jest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człowiek czyli osoba z grup postrzeganych stereotypowo, celem jest wzajemne poznanie się i zwiększenie asymilacji kulturowej mieszkańców Mediolanu pochodzących z różnych stron świata. Organizuje się spotkania, warsztaty, rozmowy na dowolny temat.</a:t>
            </a:r>
            <a:endParaRPr lang="pl-PL" sz="16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4A9A0CA-3E7D-4977-AD7B-54562CD066A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575" y="717981"/>
            <a:ext cx="5107619" cy="287303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353EA6D-A5DA-4B09-B52D-09DF5788A5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575" y="3864007"/>
            <a:ext cx="4353017" cy="282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95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crescenzago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14.09.2021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BC2CF7E-0323-4055-89DA-2C4802848A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360" y="1019776"/>
            <a:ext cx="4101668" cy="546889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BA5F43-7987-4901-A77F-D52D2D33CD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972" y="1019776"/>
            <a:ext cx="5995386" cy="4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1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74198" y="577048"/>
            <a:ext cx="4660777" cy="5033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</a:rPr>
              <a:t>BIBLIOTEKA VALVASSORI PERONI</a:t>
            </a:r>
          </a:p>
          <a:p>
            <a:r>
              <a:rPr kumimoji="0" lang="pl-PL" sz="2800" b="1" i="0" u="none" strike="noStrike" kern="1200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14.09.2021</a:t>
            </a:r>
          </a:p>
          <a:p>
            <a:endParaRPr lang="pl-PL" sz="2800" b="1" cap="all" dirty="0">
              <a:ln w="3175" cmpd="sng">
                <a:noFill/>
              </a:ln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Biblioteka współpracuje z Krajowym Stowarzyszeniem Osób Niedowidzących we Włoszech. W bibliotece jest pracownia ze specjalistycznych sprzętem,  który ułatwia czytanie osobom niedowidzącym. Projekt ma szeroki zasięg. Celem jest pomoc w większej aktywizacji społecznej osób niedowidzących, pomoc w odnajdywaniu się w codziennym życiu, także poza biblioteką.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pl-PL" sz="16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66F05CE-C881-445E-8D6B-69D2DAA1A3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655" y="577048"/>
            <a:ext cx="5339866" cy="297402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C3EBBF-68BA-4862-949D-29EE2EC4EA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873" y="3755963"/>
            <a:ext cx="5230648" cy="294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4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Valvassori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PERONI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14.09.2021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49DA7D1-E189-4997-B89D-677D29C289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520" y="844612"/>
            <a:ext cx="4243711" cy="56582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174F17-1082-48D6-B334-55B335C62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975" y="844611"/>
            <a:ext cx="4243711" cy="56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0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74198" y="577048"/>
            <a:ext cx="4924148" cy="5271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</a:rPr>
              <a:t>BIBLIOTEKA </a:t>
            </a:r>
            <a:r>
              <a:rPr lang="pl-PL" sz="2800" b="1" dirty="0">
                <a:ea typeface="Calibri" panose="020F0502020204030204" pitchFamily="34" charset="0"/>
              </a:rPr>
              <a:t>CHIESA ROSSA </a:t>
            </a:r>
            <a:r>
              <a:rPr kumimoji="0" lang="pl-PL" sz="2800" b="1" i="0" u="none" strike="noStrike" kern="1200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15.09.2021</a:t>
            </a:r>
          </a:p>
          <a:p>
            <a:endParaRPr lang="pl-PL" sz="2800" b="1" cap="all" dirty="0">
              <a:ln w="3175" cmpd="sng">
                <a:noFill/>
              </a:ln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iblioteka w dawnej stadninie koni. Duża przestrzeń zarówno w budynku, jak i na zewnątrz stwarza możliwości organizowania wydarzeń. Biblioteka realizuje wiele projektów skierowanych do osób z różnego rodzaju niepełnosprawnością, np. dla osób z Zespołem </a:t>
            </a:r>
            <a:r>
              <a:rPr lang="pl-PL" sz="1600" b="1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l-PL" sz="1600" b="1" dirty="0" err="1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spargera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z Zespołem Downa. Są to warsztaty, spotkania, czytanie książek.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Przesłanie: niezwykle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ważne jest to, żeby biblioteka wyszła do ludzi z własnymi inicjatywami, a nie tylko czekała na czytelników. 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endParaRPr lang="pl-PL" sz="16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FFEC256-5A38-4BB5-BF58-C162727777D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889" y="577048"/>
            <a:ext cx="4083913" cy="544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5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Chiesa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Rossa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15.09.2021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BB8778-1D46-4A7D-A77A-AFB8B8970F3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194" y="963226"/>
            <a:ext cx="7575612" cy="56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282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Chiesa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Rossa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15.09.2021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45FD4CE-2233-40C9-9B8C-F8A498FF21B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26" y="861582"/>
            <a:ext cx="3951921" cy="278139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85AA69-4CE7-47F8-9128-E438222CB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426" y="3867982"/>
            <a:ext cx="3951921" cy="278139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20D2E23-27DF-435F-9EAD-893C1B9C6ED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298" y="3830207"/>
            <a:ext cx="3932139" cy="2819167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8BB63B4C-9AEE-4811-964A-01CCAF676A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0298" y="861582"/>
            <a:ext cx="3913572" cy="273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3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F441E23-6A76-47E3-BBC0-E57E3746CBE1}"/>
              </a:ext>
            </a:extLst>
          </p:cNvPr>
          <p:cNvSpPr txBox="1"/>
          <p:nvPr/>
        </p:nvSpPr>
        <p:spPr>
          <a:xfrm>
            <a:off x="568172" y="1873188"/>
            <a:ext cx="102004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l-PL" sz="4400" b="1" dirty="0">
                <a:solidFill>
                  <a:schemeClr val="tx1"/>
                </a:solidFill>
              </a:rPr>
              <a:t>Job Shadowing in the Milan Public Library System</a:t>
            </a:r>
          </a:p>
          <a:p>
            <a:pPr marL="0" indent="0">
              <a:buNone/>
            </a:pPr>
            <a:endParaRPr lang="pl-PL" sz="4400" b="1" dirty="0">
              <a:solidFill>
                <a:schemeClr val="tx1"/>
              </a:solidFill>
            </a:endParaRPr>
          </a:p>
          <a:p>
            <a:endParaRPr lang="pl-PL" sz="1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13.09.2021 – 17.09.2021</a:t>
            </a:r>
          </a:p>
          <a:p>
            <a:pPr marL="0" indent="0" algn="ctr">
              <a:buNone/>
            </a:pPr>
            <a:endParaRPr lang="pl-PL" sz="2800" b="1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pl-PL" sz="16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90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49572" y="214685"/>
            <a:ext cx="4948774" cy="37528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</a:rPr>
              <a:t>BIBLIOTEKA V</a:t>
            </a:r>
            <a:r>
              <a:rPr lang="pl-PL" sz="2800" b="1" dirty="0">
                <a:ea typeface="Calibri" panose="020F0502020204030204" pitchFamily="34" charset="0"/>
              </a:rPr>
              <a:t>IGENTINA </a:t>
            </a:r>
            <a:r>
              <a:rPr kumimoji="0" lang="pl-PL" sz="2800" b="1" i="0" u="none" strike="noStrike" kern="1200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15.09.2021</a:t>
            </a:r>
          </a:p>
          <a:p>
            <a:endParaRPr kumimoji="0" lang="pl-PL" sz="2800" b="1" i="0" u="none" strike="noStrike" kern="1200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Projekt </a:t>
            </a:r>
            <a:r>
              <a:rPr lang="pl-PL" sz="1600" b="1" dirty="0" err="1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Inbook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 – książki nie zawierają tekstu drukowanego, lecz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uniwersalne symbole,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które spełniają funkcje terapeutyczne w pracy z dziećmi z zaburzeniami, a także są wykorzystywane w trakcie zajęć z dziećmi różnych narodowości.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Współpraca ze szpitalem dziecięcym w Mediolanie </a:t>
            </a:r>
            <a:endParaRPr lang="pl-PL" sz="16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7021D3B-72C1-43DF-981B-F43EB1BC39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354" y="664097"/>
            <a:ext cx="4252589" cy="567011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9C8D094-BD83-4D61-B5EC-FEE0F3C259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504" y="4168698"/>
            <a:ext cx="3406840" cy="255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3591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</a:t>
            </a:r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VIGENTINA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15.09.2021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B4E959C-5E3F-435D-8E03-91E054AC6B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3692" y="1001438"/>
            <a:ext cx="4046192" cy="539492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9DA32AB0-0FA1-42AD-B711-1D523FAC8A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272279" y="489560"/>
            <a:ext cx="5381942" cy="643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95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74197" y="612250"/>
            <a:ext cx="5270943" cy="346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</a:rPr>
              <a:t>BIBLIOTEKA </a:t>
            </a:r>
            <a:r>
              <a:rPr lang="pl-PL" sz="2800" b="1" dirty="0">
                <a:ea typeface="Calibri" panose="020F0502020204030204" pitchFamily="34" charset="0"/>
              </a:rPr>
              <a:t>DERGANO ROSSA </a:t>
            </a:r>
          </a:p>
          <a:p>
            <a:r>
              <a:rPr kumimoji="0" lang="pl-PL" sz="2800" b="1" i="0" u="none" strike="noStrike" kern="1200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16.09.2021</a:t>
            </a:r>
          </a:p>
          <a:p>
            <a:endParaRPr lang="pl-PL" sz="2800" b="1" cap="all" dirty="0">
              <a:ln w="3175" cmpd="sng">
                <a:noFill/>
              </a:ln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iblioteka w dzielnicy zamieszkanej przez mieszkańców pochodzenia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azjatyckiego oraz osoby z Europy Wschodniej.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Realizuje projekty dla tych grup etnicznych, np. kursy języka włoskiego; wydzielony księgozbiór w języku chińskim.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pl-PL" sz="16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49CE13D-04E0-4AF7-81D6-39DB32934B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843" y="709350"/>
            <a:ext cx="4252589" cy="567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723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dERGANO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16.09.2021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64E615-E4ED-4F4F-BB22-D75B3551DF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38" y="984765"/>
            <a:ext cx="3559945" cy="266995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4F8D209-1043-44BB-955D-53B710FBCB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17" y="1029809"/>
            <a:ext cx="3559945" cy="266995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306A6ED-9AE3-427B-9BCE-07DF2E7897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38" y="3915048"/>
            <a:ext cx="3559946" cy="26699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598969-E028-4D8E-B836-69B0299037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17" y="3915047"/>
            <a:ext cx="3559946" cy="266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837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dERGANO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16.09.2021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5854CAB-1FCB-4969-ADA7-2F01E2C458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8699" y="1117929"/>
            <a:ext cx="4038722" cy="538496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6D5980B-3CD7-40F3-860E-A668A65CBC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581" y="1121467"/>
            <a:ext cx="4036069" cy="53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053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74197" y="577047"/>
            <a:ext cx="4793943" cy="493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</a:rPr>
              <a:t>BIBLIOTEKA FALCONE </a:t>
            </a:r>
          </a:p>
          <a:p>
            <a:r>
              <a:rPr lang="pl-PL" sz="2800" b="1" dirty="0">
                <a:effectLst/>
                <a:ea typeface="Calibri" panose="020F0502020204030204" pitchFamily="34" charset="0"/>
              </a:rPr>
              <a:t>E BORSELLINO</a:t>
            </a:r>
            <a:r>
              <a:rPr lang="pl-PL" sz="2800" b="1" dirty="0">
                <a:ea typeface="Calibri" panose="020F0502020204030204" pitchFamily="34" charset="0"/>
              </a:rPr>
              <a:t> </a:t>
            </a:r>
          </a:p>
          <a:p>
            <a:r>
              <a:rPr kumimoji="0" lang="pl-PL" sz="2800" b="1" i="0" u="none" strike="noStrike" kern="1200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16.09.2021</a:t>
            </a:r>
            <a:endParaRPr lang="pl-PL" sz="2800" b="1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endParaRPr lang="pl-PL" sz="2800" b="1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Uczestniczymy w wydarzeniu Głośne Czytanie. Czytanie odbywa się na małym zamkniętym osiedlu mieszkaniowym. Jest to czytanie na głos w małej zamkniętej społeczności o ewidentnie zróżnicowanym pochodzeniu, widać przedstawicieli ludności arabskiej, ale też azjatyckiej. U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czestnikami są mieszkańcy osiedla –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około 30 osób. Pomysłodawcami i organizatorami  wydarzenia są wolontariusze. </a:t>
            </a:r>
            <a:endParaRPr lang="pl-PL" sz="14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84D925D-5229-482E-BE42-AB9F0CEF64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8049" y="577047"/>
            <a:ext cx="4793941" cy="55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55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FALCONE E BORSELLINO </a:t>
            </a:r>
          </a:p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16.09.2021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3FF752D-81DE-4C5A-AB67-077FF91C7A6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0261" y="1071304"/>
            <a:ext cx="4020426" cy="53605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588FAD4-925F-4DEB-A342-5F4BBCDB8E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588" y="1607578"/>
            <a:ext cx="5557606" cy="416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193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</a:t>
            </a:r>
            <a:r>
              <a:rPr lang="pl-PL" sz="1800" b="1" dirty="0">
                <a:effectLst/>
                <a:ea typeface="Calibri" panose="020F0502020204030204" pitchFamily="34" charset="0"/>
              </a:rPr>
              <a:t>FALCONE E BORSELLINO </a:t>
            </a:r>
          </a:p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16.09.2021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79EAFE8F-57F3-4885-B10D-F0CF4D89CA8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563" y="1030398"/>
            <a:ext cx="7394314" cy="55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04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731520" y="131773"/>
            <a:ext cx="453981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b="1" dirty="0">
                <a:effectLst/>
                <a:ea typeface="Calibri" panose="020F0502020204030204" pitchFamily="34" charset="0"/>
              </a:rPr>
              <a:t>BIBLIOTEKA GALLARATESE</a:t>
            </a:r>
            <a:r>
              <a:rPr lang="pl-PL" sz="2800" b="1" dirty="0">
                <a:ea typeface="Calibri" panose="020F0502020204030204" pitchFamily="34" charset="0"/>
              </a:rPr>
              <a:t> </a:t>
            </a:r>
            <a:r>
              <a:rPr kumimoji="0" lang="pl-PL" sz="2800" b="1" i="0" u="none" strike="noStrike" kern="1200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j-ea"/>
                <a:cs typeface="+mj-cs"/>
              </a:rPr>
              <a:t>17.09.2021</a:t>
            </a:r>
          </a:p>
          <a:p>
            <a:endParaRPr kumimoji="0" lang="pl-PL" sz="2800" b="1" i="0" u="none" strike="noStrike" kern="1200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85750" indent="-285750" algn="just"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„</a:t>
            </a:r>
            <a:r>
              <a:rPr lang="pl-PL" sz="1600" b="1" dirty="0" err="1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LABary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– skierowany do dzieci i młodzieży, polega na wykorzystaniu nowoczesnych technologii takich, jak robotyka,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automatyka, drukowanie na drukarce 3D.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zajęciach, warsztatach dzieci uczą się obsługi robotów oraz same budują roboty z klocków Lego. Projekt sfinansowany przez firmę Swarovski.</a:t>
            </a:r>
          </a:p>
          <a:p>
            <a:pPr marL="285750" indent="-285750" algn="just">
              <a:buFontTx/>
              <a:buChar char="-"/>
            </a:pP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Projekt skierowany do starszych osób – ma na celu nauczyć obsługi Smartfonów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i osiągnięcia samodzielności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lang="pl-PL" sz="1600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obsłudze telefonów zaawansowanych technologicznie.</a:t>
            </a:r>
            <a:endParaRPr lang="pl-PL" sz="16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800" b="1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35E8408-6CCE-49C5-B58F-514F2BC035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361" y="577047"/>
            <a:ext cx="5983549" cy="502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Biblioteka </a:t>
            </a:r>
            <a:r>
              <a:rPr kumimoji="0" lang="pl-PL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uLnTx/>
                <a:uFillTx/>
                <a:latin typeface="Century Gothic" panose="020B0502020202020204"/>
                <a:ea typeface="+mj-ea"/>
                <a:cs typeface="+mj-cs"/>
              </a:rPr>
              <a:t>GALLARATESE </a:t>
            </a:r>
          </a:p>
          <a:p>
            <a:pPr algn="ctr"/>
            <a:r>
              <a:rPr lang="pl-PL" sz="1800" b="1" cap="all" dirty="0">
                <a:ln w="3175" cmpd="sng">
                  <a:noFill/>
                </a:ln>
                <a:solidFill>
                  <a:prstClr val="white"/>
                </a:solidFill>
                <a:effectLst/>
                <a:latin typeface="Century Gothic" panose="020B0502020202020204"/>
                <a:ea typeface="+mj-ea"/>
                <a:cs typeface="+mj-cs"/>
              </a:rPr>
              <a:t>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17.09.2021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F4165DF-1E80-43DC-9F4B-86BF37FF7B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698" y="1156077"/>
            <a:ext cx="4093716" cy="545828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FB535F0-780C-4E8C-99C9-B176B65C5F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91" y="1609301"/>
            <a:ext cx="5533748" cy="415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1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4">
            <a:extLst>
              <a:ext uri="{FF2B5EF4-FFF2-40B4-BE49-F238E27FC236}">
                <a16:creationId xmlns:a16="http://schemas.microsoft.com/office/drawing/2014/main" id="{9B50CB8D-D8C8-44BC-8171-30BA2B9DBC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158" y="573699"/>
            <a:ext cx="4463138" cy="5710601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520DB647-C114-49F9-8BF4-35D815308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518" y="381740"/>
            <a:ext cx="5921404" cy="3852909"/>
          </a:xfrm>
        </p:spPr>
        <p:txBody>
          <a:bodyPr>
            <a:normAutofit/>
          </a:bodyPr>
          <a:lstStyle/>
          <a:p>
            <a:r>
              <a:rPr lang="pl-PL" b="1" dirty="0"/>
              <a:t>Mediolan</a:t>
            </a:r>
            <a:r>
              <a:rPr lang="pl-PL" dirty="0"/>
              <a:t> – </a:t>
            </a:r>
            <a:r>
              <a:rPr lang="pl-PL" b="1" cap="none" dirty="0">
                <a:solidFill>
                  <a:schemeClr val="bg2">
                    <a:lumMod val="75000"/>
                  </a:schemeClr>
                </a:solidFill>
              </a:rPr>
              <a:t>miasto i gmina w północnych Włoszech, stolica prowincji Lombardia.</a:t>
            </a:r>
            <a:endParaRPr lang="pl-PL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5EF4247-F49D-4959-8001-E278DFC6DD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29" y="3710866"/>
            <a:ext cx="3098702" cy="2573434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E9C4D937-35DD-4DB8-879F-A1D74E930253}"/>
              </a:ext>
            </a:extLst>
          </p:cNvPr>
          <p:cNvCxnSpPr>
            <a:cxnSpLocks/>
          </p:cNvCxnSpPr>
          <p:nvPr/>
        </p:nvCxnSpPr>
        <p:spPr>
          <a:xfrm flipV="1">
            <a:off x="4989250" y="1677880"/>
            <a:ext cx="2938509" cy="2938508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830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607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  <a:r>
              <a:rPr lang="pl-PL" sz="2000" b="1" dirty="0">
                <a:solidFill>
                  <a:schemeClr val="tx1"/>
                </a:solidFill>
              </a:rPr>
              <a:t>Job </a:t>
            </a:r>
            <a:r>
              <a:rPr lang="pl-PL" sz="2000" b="1" dirty="0" err="1">
                <a:solidFill>
                  <a:schemeClr val="tx1"/>
                </a:solidFill>
              </a:rPr>
              <a:t>Shadowing</a:t>
            </a:r>
            <a:r>
              <a:rPr lang="pl-PL" sz="2000" b="1" dirty="0">
                <a:solidFill>
                  <a:schemeClr val="tx1"/>
                </a:solidFill>
              </a:rPr>
              <a:t> in the Milan Public Library </a:t>
            </a:r>
            <a:r>
              <a:rPr lang="pl-PL" sz="2000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– </a:t>
            </a:r>
            <a:r>
              <a:rPr lang="pl-PL" sz="2000" b="1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podsumowanie</a:t>
            </a:r>
            <a:endParaRPr kumimoji="0" lang="pl-PL" sz="20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  <a:p>
            <a:pPr algn="ctr"/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Większość z odwiedzonych przez Nas bibliotek ma podobną do polskich bibliotek strukturę organizacyjną. Niemal wszędzie funkcjonują agendy: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Dział Informacji</a:t>
            </a:r>
            <a:r>
              <a:rPr lang="pl-PL" sz="18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, Czytelnia Naukowa, Czytelnia Czasopism, Czytelnia Internetowa, Wypożyczalnia, Oddział Dziecięcy, Oddział Regionalny.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Biblioteki poza podstawową działalnością, realizują wiele projektów prospołecznych, dostosowanych do potrzeb mieszkańców danej dzielnicy, współpracują z organizacjami społecznymi, instytucjami i innymi podmiotami obecnymi w życiu lokalnej społeczności.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Projekty, wydarzenia, imprezy realizowane w mediolańskich bibliotekach mają na celu pomoc mieszkańcom w asymilacji społecznej, wzajemnym poznawaniu się, a także w odnajdywaniu się w życiu codziennym.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Social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Librarian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 – bibliotekarz socjalny – osoba ważna w lokalnych społecznościach Mediolanu. </a:t>
            </a:r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8903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9188388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</a:t>
            </a:r>
            <a:r>
              <a:rPr lang="pl-PL" sz="2000" b="1" dirty="0">
                <a:solidFill>
                  <a:schemeClr val="tx1"/>
                </a:solidFill>
              </a:rPr>
              <a:t>Job </a:t>
            </a:r>
            <a:r>
              <a:rPr lang="pl-PL" sz="2000" b="1" dirty="0" err="1">
                <a:solidFill>
                  <a:schemeClr val="tx1"/>
                </a:solidFill>
              </a:rPr>
              <a:t>Shadowing</a:t>
            </a:r>
            <a:r>
              <a:rPr lang="pl-PL" sz="2000" b="1" dirty="0">
                <a:solidFill>
                  <a:schemeClr val="tx1"/>
                </a:solidFill>
              </a:rPr>
              <a:t> in the Milan Public Library </a:t>
            </a:r>
            <a:r>
              <a:rPr lang="pl-PL" sz="2000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– </a:t>
            </a:r>
            <a:r>
              <a:rPr lang="pl-PL" sz="2000" b="1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podsumowanie</a:t>
            </a:r>
            <a:endParaRPr kumimoji="0" lang="pl-PL" sz="20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  <a:p>
            <a:pPr algn="ctr"/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chemeClr val="bg2">
                    <a:lumMod val="75000"/>
                  </a:schemeClr>
                </a:solidFill>
                <a:effectLst/>
                <a:ea typeface="Calibri" panose="020F0502020204030204" pitchFamily="34" charset="0"/>
              </a:rPr>
              <a:t>Żywa Biblioteka 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– popularna w Mediolanie forma pracy z użytkownikami bibliotek, idea warta popularyzacji, szczególnie w społecznościach wielonarodowych, wielokulturowych. Przyczynia się do wzrostu świadomości na temat stereotypów i uprzedzeń, promuje tolerancję i różnorodność. Pomaga w asymilacji różnych grup etnicznych, społecznych. Projekty tego typu są realizowane również w Polsce.</a:t>
            </a:r>
            <a:endParaRPr lang="pl-PL" sz="18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Działalność bibliotek w Mediolanie rozwija się dynamicznie dzięki zatrudnianiu znacznej liczby wolontariuszy.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  <a:ea typeface="Calibri" panose="020F0502020204030204" pitchFamily="34" charset="0"/>
              </a:rPr>
              <a:t>Biblioteka nie może tylko czekać na czytelników, ale musi wychodzić do ludzi z własnymi inicjatywami, projektami, pomysłami... </a:t>
            </a:r>
            <a:endParaRPr lang="pl-PL" sz="1800" b="1" dirty="0">
              <a:solidFill>
                <a:schemeClr val="bg2">
                  <a:lumMod val="75000"/>
                </a:schemeClr>
              </a:solidFill>
              <a:effectLst/>
              <a:ea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pl-PL" sz="1800" dirty="0">
              <a:effectLst/>
              <a:ea typeface="Calibri" panose="020F0502020204030204" pitchFamily="34" charset="0"/>
            </a:endParaRPr>
          </a:p>
          <a:p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074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A4DB608-163D-465C-AC4B-1032DBF075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017" y="1925603"/>
            <a:ext cx="9579006" cy="4537587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id="{D9FCB33A-A67E-4ED8-AAAA-6206E65A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2" y="394810"/>
            <a:ext cx="10315852" cy="1238681"/>
          </a:xfrm>
        </p:spPr>
        <p:txBody>
          <a:bodyPr>
            <a:normAutofit/>
          </a:bodyPr>
          <a:lstStyle/>
          <a:p>
            <a:r>
              <a:rPr lang="pl-PL" sz="3200" b="1" dirty="0"/>
              <a:t>Mediolan </a:t>
            </a:r>
            <a:r>
              <a:rPr lang="pl-PL" sz="3200" b="1" dirty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pl-PL" sz="3200" b="1" dirty="0"/>
              <a:t> </a:t>
            </a:r>
            <a:r>
              <a:rPr lang="pl-PL" sz="3200" b="1" cap="none" dirty="0">
                <a:solidFill>
                  <a:schemeClr val="bg2">
                    <a:lumMod val="75000"/>
                  </a:schemeClr>
                </a:solidFill>
              </a:rPr>
              <a:t>bazar z książkami w centrum miasta</a:t>
            </a:r>
            <a:endParaRPr lang="pl-P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837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D9FCB33A-A67E-4ED8-AAAA-6206E65A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852" y="394810"/>
            <a:ext cx="10315852" cy="1238681"/>
          </a:xfrm>
        </p:spPr>
        <p:txBody>
          <a:bodyPr>
            <a:normAutofit/>
          </a:bodyPr>
          <a:lstStyle/>
          <a:p>
            <a:r>
              <a:rPr lang="pl-PL" sz="2800" b="1" dirty="0"/>
              <a:t>Mediolan </a:t>
            </a:r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–</a:t>
            </a:r>
            <a:r>
              <a:rPr lang="pl-PL" sz="2800" b="1" dirty="0"/>
              <a:t> </a:t>
            </a:r>
            <a:r>
              <a:rPr lang="pl-PL" sz="2800" b="1" cap="none" dirty="0">
                <a:solidFill>
                  <a:schemeClr val="bg2">
                    <a:lumMod val="75000"/>
                  </a:schemeClr>
                </a:solidFill>
              </a:rPr>
              <a:t>księgarnia w galerii Wiktora </a:t>
            </a:r>
            <a:r>
              <a:rPr lang="pl-PL" sz="2800" b="1" cap="none" dirty="0" err="1">
                <a:solidFill>
                  <a:schemeClr val="bg2">
                    <a:lumMod val="75000"/>
                  </a:schemeClr>
                </a:solidFill>
              </a:rPr>
              <a:t>Emanuella</a:t>
            </a:r>
            <a:endParaRPr lang="pl-P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4904252-4DD3-4AA4-AC95-80C493D266D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651" y="1633491"/>
            <a:ext cx="3738609" cy="4984812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8AF7EBE-4AA2-42C1-9EAA-3DAFC74EAA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965" y="1633491"/>
            <a:ext cx="3738609" cy="498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32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D9FCB33A-A67E-4ED8-AAAA-6206E65A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402" y="394810"/>
            <a:ext cx="10247301" cy="95931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/>
              <a:t>Mediolan </a:t>
            </a:r>
            <a:r>
              <a:rPr lang="pl-PL" sz="2800" b="1" dirty="0">
                <a:solidFill>
                  <a:schemeClr val="bg2">
                    <a:lumMod val="75000"/>
                  </a:schemeClr>
                </a:solidFill>
              </a:rPr>
              <a:t>– </a:t>
            </a:r>
            <a:r>
              <a:rPr lang="pl-PL" sz="2800" b="1" cap="none" dirty="0">
                <a:solidFill>
                  <a:schemeClr val="bg2">
                    <a:lumMod val="75000"/>
                  </a:schemeClr>
                </a:solidFill>
              </a:rPr>
              <a:t>plac i katedra </a:t>
            </a:r>
            <a:r>
              <a:rPr lang="pl-PL" sz="2800" b="1" cap="none" dirty="0" err="1">
                <a:solidFill>
                  <a:schemeClr val="bg2">
                    <a:lumMod val="75000"/>
                  </a:schemeClr>
                </a:solidFill>
              </a:rPr>
              <a:t>Duomo</a:t>
            </a:r>
            <a:endParaRPr lang="pl-PL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DD38B51-436D-46B3-906D-582AE4BEC7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723" y="1354123"/>
            <a:ext cx="9259425" cy="520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94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39C02-3BEF-4BBD-89F9-7E475A4C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9" y="1509205"/>
            <a:ext cx="7563774" cy="3551068"/>
          </a:xfrm>
        </p:spPr>
        <p:txBody>
          <a:bodyPr>
            <a:normAutofit/>
          </a:bodyPr>
          <a:lstStyle/>
          <a:p>
            <a:r>
              <a:rPr lang="pl-PL" sz="2400" b="1" cap="none" dirty="0">
                <a:solidFill>
                  <a:schemeClr val="bg2">
                    <a:lumMod val="75000"/>
                  </a:schemeClr>
                </a:solidFill>
              </a:rPr>
              <a:t>Opracowanie prezentacji</a:t>
            </a:r>
            <a:br>
              <a:rPr lang="pl-PL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Waldemar Kawecki</a:t>
            </a:r>
            <a:br>
              <a:rPr lang="pl-PL" sz="2400" b="1" dirty="0">
                <a:solidFill>
                  <a:schemeClr val="bg2">
                    <a:lumMod val="75000"/>
                  </a:schemeClr>
                </a:solidFill>
              </a:rPr>
            </a:br>
            <a:br>
              <a:rPr lang="pl-PL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b="1" cap="none" dirty="0">
                <a:solidFill>
                  <a:schemeClr val="bg2">
                    <a:lumMod val="75000"/>
                  </a:schemeClr>
                </a:solidFill>
              </a:rPr>
              <a:t>Fotografie</a:t>
            </a:r>
            <a:br>
              <a:rPr lang="pl-PL" sz="2400" b="1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bg2">
                    <a:lumMod val="75000"/>
                  </a:schemeClr>
                </a:solidFill>
              </a:rPr>
              <a:t>Nina Dąbrowska</a:t>
            </a:r>
          </a:p>
        </p:txBody>
      </p:sp>
    </p:spTree>
    <p:extLst>
      <p:ext uri="{BB962C8B-B14F-4D97-AF65-F5344CB8AC3E}">
        <p14:creationId xmlns:p14="http://schemas.microsoft.com/office/powerpoint/2010/main" val="24378471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A39C02-3BEF-4BBD-89F9-7E475A4C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009" y="1509205"/>
            <a:ext cx="7563774" cy="3551068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err="1">
                <a:solidFill>
                  <a:schemeClr val="bg2">
                    <a:lumMod val="75000"/>
                  </a:schemeClr>
                </a:solidFill>
              </a:rPr>
              <a:t>DziękujęMY</a:t>
            </a:r>
            <a:r>
              <a:rPr lang="pl-PL" sz="4400" b="1" dirty="0">
                <a:solidFill>
                  <a:schemeClr val="bg2">
                    <a:lumMod val="75000"/>
                  </a:schemeClr>
                </a:solidFill>
              </a:rPr>
              <a:t> za uwagę</a:t>
            </a:r>
          </a:p>
        </p:txBody>
      </p:sp>
    </p:spTree>
    <p:extLst>
      <p:ext uri="{BB962C8B-B14F-4D97-AF65-F5344CB8AC3E}">
        <p14:creationId xmlns:p14="http://schemas.microsoft.com/office/powerpoint/2010/main" val="213838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A2B5D-11C7-460E-9DC1-A0E0422E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71022"/>
            <a:ext cx="4171873" cy="4181382"/>
          </a:xfrm>
        </p:spPr>
        <p:txBody>
          <a:bodyPr>
            <a:normAutofit/>
          </a:bodyPr>
          <a:lstStyle/>
          <a:p>
            <a:r>
              <a:rPr lang="pl-PL" sz="2800" b="1" dirty="0"/>
              <a:t>Biblioteka </a:t>
            </a:r>
            <a:r>
              <a:rPr lang="pl-PL" sz="2800" b="1" dirty="0" err="1"/>
              <a:t>Sormani</a:t>
            </a:r>
            <a:br>
              <a:rPr lang="pl-PL" sz="2800" b="1" dirty="0"/>
            </a:br>
            <a:r>
              <a:rPr lang="pl-PL" sz="2800" b="1" dirty="0"/>
              <a:t> </a:t>
            </a:r>
            <a:br>
              <a:rPr lang="pl-PL" sz="2800" b="1" dirty="0"/>
            </a:br>
            <a:r>
              <a:rPr lang="pl-PL" sz="2400" b="1" cap="none" dirty="0">
                <a:solidFill>
                  <a:schemeClr val="bg2">
                    <a:lumMod val="75000"/>
                  </a:schemeClr>
                </a:solidFill>
              </a:rPr>
              <a:t>Główna biblioteka Mediolanu. Jedna z 8 bibliotek narodowych we Włoszech. Inne biblioteki tego typu, to np. Centralna Biblioteka Narodowa w Rzymie.</a:t>
            </a:r>
            <a:endParaRPr lang="pl-P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574CA1-0959-4FB8-8D4D-A8C0366269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74" y="426128"/>
            <a:ext cx="6581314" cy="51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6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AA2B5D-11C7-460E-9DC1-A0E0422E0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5310"/>
            <a:ext cx="4171873" cy="4128115"/>
          </a:xfrm>
        </p:spPr>
        <p:txBody>
          <a:bodyPr>
            <a:normAutofit fontScale="90000"/>
          </a:bodyPr>
          <a:lstStyle/>
          <a:p>
            <a:r>
              <a:rPr lang="pl-PL" sz="3100" b="1" dirty="0"/>
              <a:t>Mediolański system Biblioteczny</a:t>
            </a:r>
            <a:br>
              <a:rPr lang="pl-PL" sz="3100" b="1" dirty="0"/>
            </a:br>
            <a:r>
              <a:rPr lang="pl-PL" sz="3100" b="1" dirty="0"/>
              <a:t> </a:t>
            </a:r>
            <a:br>
              <a:rPr lang="pl-PL" sz="3100" b="1" dirty="0"/>
            </a:br>
            <a:r>
              <a:rPr lang="pl-PL" sz="2700" b="1" cap="none" dirty="0">
                <a:solidFill>
                  <a:schemeClr val="bg2">
                    <a:lumMod val="75000"/>
                  </a:schemeClr>
                </a:solidFill>
              </a:rPr>
              <a:t>25 bibliotek w samym mieście i około 1200 w prowincji Lombardia. Placówka „opiekuńczą” dla systemu jest Biblioteka </a:t>
            </a:r>
            <a:r>
              <a:rPr lang="pl-PL" sz="2700" b="1" cap="none" dirty="0" err="1">
                <a:solidFill>
                  <a:schemeClr val="bg2">
                    <a:lumMod val="75000"/>
                  </a:schemeClr>
                </a:solidFill>
              </a:rPr>
              <a:t>Sormani</a:t>
            </a:r>
            <a:r>
              <a:rPr lang="pl-PL" sz="2700" b="1" cap="none" dirty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pl-PL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B574CA1-0959-4FB8-8D4D-A8C0366269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674" y="426128"/>
            <a:ext cx="6581314" cy="51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2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C74DF2-CFBD-4DFD-ABBB-039619BB1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816746"/>
            <a:ext cx="8561664" cy="5177653"/>
          </a:xfrm>
        </p:spPr>
        <p:txBody>
          <a:bodyPr>
            <a:normAutofit fontScale="90000"/>
          </a:bodyPr>
          <a:lstStyle/>
          <a:p>
            <a:r>
              <a:rPr lang="pl-PL" sz="3100" b="1" cap="none" dirty="0">
                <a:latin typeface="+mn-lt"/>
              </a:rPr>
              <a:t>Biblioteki Mediolańskiego Systemu Bibliotecznego biorące udział w projekcie:</a:t>
            </a:r>
            <a:br>
              <a:rPr lang="pl-PL" b="1" cap="none" dirty="0">
                <a:latin typeface="+mn-lt"/>
              </a:rPr>
            </a:br>
            <a:br>
              <a:rPr lang="pl-PL" b="1" dirty="0">
                <a:latin typeface="+mn-lt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Sormani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Crescenzago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Valvassori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Peroni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Chiesa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Rossa. 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Vigentina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Dergano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Falcone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 e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Borsellino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Biblioteka </a:t>
            </a:r>
            <a:r>
              <a:rPr lang="pl-PL" sz="2700" b="1" dirty="0" err="1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Gallaratese</a:t>
            </a:r>
            <a: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br>
              <a:rPr lang="pl-PL" sz="2700" b="1" dirty="0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8527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EA68051-1278-4D79-9372-26756F96D420}"/>
              </a:ext>
            </a:extLst>
          </p:cNvPr>
          <p:cNvSpPr txBox="1"/>
          <p:nvPr/>
        </p:nvSpPr>
        <p:spPr>
          <a:xfrm>
            <a:off x="1074198" y="577048"/>
            <a:ext cx="4660777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Biblioteka </a:t>
            </a:r>
            <a:r>
              <a:rPr kumimoji="0" lang="pl-PL" sz="2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Sormani</a:t>
            </a:r>
            <a:r>
              <a:rPr kumimoji="0" lang="pl-PL" sz="2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13.09.2021</a:t>
            </a:r>
          </a:p>
          <a:p>
            <a:endParaRPr lang="pl-PL" sz="2800" b="1" cap="all" dirty="0">
              <a:ln w="3175" cmpd="sng">
                <a:noFill/>
              </a:ln>
              <a:solidFill>
                <a:prstClr val="white"/>
              </a:solidFill>
              <a:latin typeface="Century Gothic" panose="020B0502020202020204"/>
              <a:ea typeface="+mj-ea"/>
              <a:cs typeface="+mj-cs"/>
            </a:endParaRP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Zwiedzanie Biblioteki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Wykład na temat projektu „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Condominium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libraries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”. Biblioteki tego typu organizują imprezy, spotkania, warsztaty dla lokalnej społeczności –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Condominio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 = Społeczność / Spółdzielczość.</a:t>
            </a:r>
          </a:p>
          <a:p>
            <a:pPr marL="285750" indent="-285750">
              <a:buFontTx/>
              <a:buChar char="-"/>
            </a:pP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Social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pl-PL" b="1" dirty="0" err="1">
                <a:solidFill>
                  <a:schemeClr val="bg2">
                    <a:lumMod val="75000"/>
                  </a:schemeClr>
                </a:solidFill>
              </a:rPr>
              <a:t>Librarian</a:t>
            </a:r>
            <a:r>
              <a:rPr lang="pl-PL" b="1" dirty="0">
                <a:solidFill>
                  <a:schemeClr val="bg2">
                    <a:lumMod val="75000"/>
                  </a:schemeClr>
                </a:solidFill>
              </a:rPr>
              <a:t> – tzw. bibliotekarz socjalny – specjalizuje się w organizacji wydarzeń imprez dla lokalnych społeczności.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5D9F46-D14C-43A5-88A3-2ACC2B3860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002" y="723529"/>
            <a:ext cx="5444972" cy="408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0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5" y="355107"/>
            <a:ext cx="7998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				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Sormani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– </a:t>
            </a:r>
            <a:r>
              <a:rPr lang="pl-PL" b="1" cap="all" dirty="0" err="1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Informatorium</a:t>
            </a:r>
            <a:endParaRPr lang="pl-PL" b="1" cap="all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                      13.09.2021</a:t>
            </a: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                   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95DFF4A-4A1B-42DE-A302-3BF5753E32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3793" y="994299"/>
            <a:ext cx="4222412" cy="562988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68B0373-B5E5-4236-B906-B1D146F764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91" y="1669002"/>
            <a:ext cx="6208451" cy="495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6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5700EDD-991C-4A98-9EAC-108C62DE6D9A}"/>
              </a:ext>
            </a:extLst>
          </p:cNvPr>
          <p:cNvSpPr txBox="1"/>
          <p:nvPr/>
        </p:nvSpPr>
        <p:spPr>
          <a:xfrm>
            <a:off x="1162974" y="355107"/>
            <a:ext cx="85225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			Biblioteka </a:t>
            </a:r>
            <a:r>
              <a:rPr kumimoji="0" lang="pl-PL" sz="1800" b="1" i="0" u="none" strike="noStrike" kern="1200" cap="all" spc="0" normalizeH="0" baseline="0" noProof="0" dirty="0" err="1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Sormani</a:t>
            </a:r>
            <a:r>
              <a:rPr kumimoji="0" lang="pl-PL" sz="1800" b="1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 – </a:t>
            </a:r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latin typeface="Century Gothic" panose="020B0502020202020204"/>
                <a:ea typeface="+mj-ea"/>
                <a:cs typeface="+mj-cs"/>
              </a:rPr>
              <a:t>Czytelnia Czasopism</a:t>
            </a:r>
            <a:endParaRPr lang="pl-PL" b="1" cap="all" dirty="0">
              <a:ln w="3175" cmpd="sng">
                <a:noFill/>
              </a:ln>
              <a:solidFill>
                <a:prstClr val="white"/>
              </a:solidFill>
              <a:ea typeface="+mj-ea"/>
              <a:cs typeface="+mj-cs"/>
            </a:endParaRPr>
          </a:p>
          <a:p>
            <a:pPr algn="ctr"/>
            <a:r>
              <a:rPr lang="pl-PL" b="1" cap="all" dirty="0">
                <a:ln w="3175" cmpd="sng">
                  <a:noFill/>
                </a:ln>
                <a:solidFill>
                  <a:prstClr val="white"/>
                </a:solidFill>
                <a:ea typeface="+mj-ea"/>
                <a:cs typeface="+mj-cs"/>
              </a:rPr>
              <a:t>                 13.09.2021</a:t>
            </a:r>
            <a:endParaRPr kumimoji="0" lang="pl-PL" sz="1800" b="1" i="0" u="none" strike="noStrike" kern="1200" cap="all" spc="0" normalizeH="0" baseline="0" noProof="0" dirty="0">
              <a:ln w="3175" cmpd="sng"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D20C416-F6F2-443A-BD53-A5DF0B9954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942" y="1367162"/>
            <a:ext cx="5456188" cy="42870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325B931-D893-42D4-9029-B6ABB1E74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752" y="1367162"/>
            <a:ext cx="5716005" cy="42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30852"/>
      </p:ext>
    </p:extLst>
  </p:cSld>
  <p:clrMapOvr>
    <a:masterClrMapping/>
  </p:clrMapOvr>
</p:sld>
</file>

<file path=ppt/theme/theme1.xml><?xml version="1.0" encoding="utf-8"?>
<a:theme xmlns:a="http://schemas.openxmlformats.org/drawingml/2006/main" name="Wycinek">
  <a:themeElements>
    <a:clrScheme name="Wycinek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Wycine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ycine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580</TotalTime>
  <Words>1043</Words>
  <Application>Microsoft Office PowerPoint</Application>
  <PresentationFormat>Panoramiczny</PresentationFormat>
  <Paragraphs>91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Century Gothic</vt:lpstr>
      <vt:lpstr>Times New Roman</vt:lpstr>
      <vt:lpstr>Wingdings 3</vt:lpstr>
      <vt:lpstr>Wycinek</vt:lpstr>
      <vt:lpstr> Projekt „Europejski bibliotekarz”  Wojewódzka Biblioteka Publiczna im. Hieronima Łopacińskiego w Lublinie  Projekt: „Ponadnarodowa mobilność kadry niezawodowej edukacji dorosłych“ współfinansowany ze środków Europejskiego Funduszu Społecznego w ramach Programu Operacyjnego Wiedza Edukacja Rozwój   Projekt „Europejski Bibliotekarz” NR UMOWY POWERAE-2020-1-PL01-KA104-080986  </vt:lpstr>
      <vt:lpstr>Prezentacja programu PowerPoint</vt:lpstr>
      <vt:lpstr>Mediolan – miasto i gmina w północnych Włoszech, stolica prowincji Lombardia.</vt:lpstr>
      <vt:lpstr>Biblioteka Sormani   Główna biblioteka Mediolanu. Jedna z 8 bibliotek narodowych we Włoszech. Inne biblioteki tego typu, to np. Centralna Biblioteka Narodowa w Rzymie.</vt:lpstr>
      <vt:lpstr>Mediolański system Biblioteczny   25 bibliotek w samym mieście i około 1200 w prowincji Lombardia. Placówka „opiekuńczą” dla systemu jest Biblioteka Sormani.</vt:lpstr>
      <vt:lpstr>Biblioteki Mediolańskiego Systemu Bibliotecznego biorące udział w projekcie:  Biblioteka Sormani.  Biblioteka Crescenzago.  Biblioteka Valvassori Peroni.  Biblioteka Chiesa Rossa.  Biblioteka Vigentina.  Biblioteka Dergano. Biblioteka Falcone e Borsellino. Biblioteka Gallaratese.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Mediolan – bazar z książkami w centrum miasta</vt:lpstr>
      <vt:lpstr>Mediolan – księgarnia w galerii Wiktora Emanuella</vt:lpstr>
      <vt:lpstr>Mediolan – plac i katedra Duomo</vt:lpstr>
      <vt:lpstr>Opracowanie prezentacji Waldemar Kawecki  Fotografie Nina Dąbrowska</vt:lpstr>
      <vt:lpstr>DziękujęMY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„Europejski bibliotekarz </dc:title>
  <dc:creator>Waldo</dc:creator>
  <cp:lastModifiedBy>Ulvarin Lind</cp:lastModifiedBy>
  <cp:revision>77</cp:revision>
  <dcterms:created xsi:type="dcterms:W3CDTF">2021-10-16T14:39:25Z</dcterms:created>
  <dcterms:modified xsi:type="dcterms:W3CDTF">2022-01-10T12:16:05Z</dcterms:modified>
</cp:coreProperties>
</file>